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dp" ContentType="image/vnd.ms-photo"/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501" r:id="rId3"/>
    <p:sldId id="502" r:id="rId4"/>
    <p:sldId id="503" r:id="rId5"/>
    <p:sldId id="500" r:id="rId6"/>
    <p:sldId id="504" r:id="rId7"/>
    <p:sldId id="505" r:id="rId8"/>
    <p:sldId id="506" r:id="rId9"/>
    <p:sldId id="498" r:id="rId10"/>
    <p:sldId id="507" r:id="rId11"/>
    <p:sldId id="508" r:id="rId12"/>
    <p:sldId id="523" r:id="rId13"/>
    <p:sldId id="514" r:id="rId14"/>
    <p:sldId id="489" r:id="rId15"/>
    <p:sldId id="492" r:id="rId16"/>
    <p:sldId id="509" r:id="rId17"/>
    <p:sldId id="510" r:id="rId18"/>
    <p:sldId id="522" r:id="rId19"/>
    <p:sldId id="511" r:id="rId20"/>
    <p:sldId id="512" r:id="rId21"/>
    <p:sldId id="51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个人介绍" id="{AD411676-76F2-42D8-8E53-59B71259671A}">
          <p14:sldIdLst>
            <p14:sldId id="501"/>
            <p14:sldId id="502"/>
            <p14:sldId id="503"/>
            <p14:sldId id="500"/>
            <p14:sldId id="504"/>
            <p14:sldId id="505"/>
            <p14:sldId id="506"/>
            <p14:sldId id="498"/>
            <p14:sldId id="507"/>
            <p14:sldId id="508"/>
            <p14:sldId id="523"/>
            <p14:sldId id="514"/>
            <p14:sldId id="489"/>
            <p14:sldId id="492"/>
            <p14:sldId id="509"/>
            <p14:sldId id="510"/>
            <p14:sldId id="522"/>
            <p14:sldId id="511"/>
            <p14:sldId id="512"/>
            <p14:sldId id="513"/>
          </p14:sldIdLst>
        </p14:section>
        <p14:section name="总结" id="{7563B97A-0CA1-45BF-93ED-35194506BA5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47D"/>
    <a:srgbClr val="474747"/>
    <a:srgbClr val="F2DD49"/>
    <a:srgbClr val="FF9900"/>
    <a:srgbClr val="F4F4F4"/>
    <a:srgbClr val="565656"/>
    <a:srgbClr val="F5F5F5"/>
    <a:srgbClr val="46A1FF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8" autoAdjust="0"/>
    <p:restoredTop sz="96387" autoAdjust="0"/>
  </p:normalViewPr>
  <p:slideViewPr>
    <p:cSldViewPr snapToGrid="0">
      <p:cViewPr>
        <p:scale>
          <a:sx n="82" d="100"/>
          <a:sy n="82" d="100"/>
        </p:scale>
        <p:origin x="144" y="688"/>
      </p:cViewPr>
      <p:guideLst>
        <p:guide pos="3840"/>
        <p:guide orient="horz" pos="2133"/>
      </p:guideLst>
    </p:cSldViewPr>
  </p:slideViewPr>
  <p:outlineViewPr>
    <p:cViewPr>
      <p:scale>
        <a:sx n="33" d="100"/>
        <a:sy n="33" d="100"/>
      </p:scale>
      <p:origin x="0" y="-23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中国企业级SaaS市场规模占全球比例(%)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4.1</c:v>
                </c:pt>
                <c:pt idx="1">
                  <c:v>4.6</c:v>
                </c:pt>
                <c:pt idx="2">
                  <c:v>5.4</c:v>
                </c:pt>
                <c:pt idx="3">
                  <c:v>6.7</c:v>
                </c:pt>
                <c:pt idx="4">
                  <c:v>8.4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中国GDP占全球比例(%)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15.1</c:v>
                </c:pt>
                <c:pt idx="1">
                  <c:v>15.8</c:v>
                </c:pt>
                <c:pt idx="2">
                  <c:v>16.3</c:v>
                </c:pt>
                <c:pt idx="3">
                  <c:v>16.8</c:v>
                </c:pt>
                <c:pt idx="4">
                  <c:v>17.3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8362688"/>
        <c:axId val="1719323744"/>
      </c:barChart>
      <c:catAx>
        <c:axId val="171836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9323744"/>
        <c:crosses val="autoZero"/>
        <c:auto val="1"/>
        <c:lblAlgn val="ctr"/>
        <c:lblOffset val="100"/>
        <c:noMultiLvlLbl val="0"/>
      </c:catAx>
      <c:valAx>
        <c:axId val="1719323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836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568830811764"/>
          <c:y val="0.0313545176304971"/>
          <c:w val="0.710313547736698"/>
          <c:h val="0.918478254160707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埃森哲研究</c:v>
                </c:pt>
              </c:strCache>
            </c:strRef>
          </c:tx>
          <c:spPr>
            <a:ln w="19050">
              <a:solidFill>
                <a:srgbClr val="F4F4F4"/>
              </a:solidFill>
            </a:ln>
          </c:spPr>
          <c:explosion val="0"/>
          <c:dPt>
            <c:idx val="0"/>
            <c:bubble3D val="0"/>
            <c:spPr>
              <a:solidFill>
                <a:srgbClr val="FED47D"/>
              </a:solidFill>
              <a:ln w="19050">
                <a:solidFill>
                  <a:srgbClr val="F4F4F4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rgbClr val="F4F4F4"/>
                </a:solidFill>
              </a:ln>
              <a:effectLst/>
            </c:spPr>
          </c:dPt>
          <c:dLbls>
            <c:delete val="1"/>
          </c:dLbls>
          <c:cat>
            <c:numRef>
              <c:f>工作表1!$A$2:$A$3</c:f>
              <c:numCache>
                <c:formatCode>General</c:formatCode>
                <c:ptCount val="2"/>
              </c:numCache>
            </c:num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B6CC5-D058-CD4F-AFBD-B16A9BD3E16E}" type="doc">
      <dgm:prSet loTypeId="urn:microsoft.com/office/officeart/2005/8/layout/pyramid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171622-9899-9543-9F21-FCA1E794BBBD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rPr>
            <a:t>治理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思源黑体 CN" panose="020B0800000000000000" charset="-122"/>
            <a:ea typeface="思源黑体 CN" panose="020B0800000000000000" charset="-122"/>
            <a:cs typeface="思源黑体 CN" panose="020B0800000000000000" charset="-122"/>
          </a:endParaRPr>
        </a:p>
      </dgm:t>
    </dgm:pt>
    <dgm:pt modelId="{494F656E-1F1C-1140-AAD3-E6DBF5A31F22}" cxnId="{D6D8FBE4-2A0A-2847-98FB-FBC48B8DDD87}" type="parTrans">
      <dgm:prSet/>
      <dgm:spPr/>
      <dgm:t>
        <a:bodyPr/>
        <a:lstStyle/>
        <a:p>
          <a:endParaRPr lang="zh-CN" altLang="en-US"/>
        </a:p>
      </dgm:t>
    </dgm:pt>
    <dgm:pt modelId="{85A8187E-DE4B-FA4A-90A4-3D887E44168A}" cxnId="{D6D8FBE4-2A0A-2847-98FB-FBC48B8DDD87}" type="sibTrans">
      <dgm:prSet/>
      <dgm:spPr/>
      <dgm:t>
        <a:bodyPr/>
        <a:lstStyle/>
        <a:p>
          <a:endParaRPr lang="zh-CN" altLang="en-US"/>
        </a:p>
      </dgm:t>
    </dgm:pt>
    <dgm:pt modelId="{502A8DAE-FD82-A546-BBB1-7003FC0C3E24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rPr>
            <a:t>思维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思源黑体 CN" panose="020B0800000000000000" charset="-122"/>
            <a:ea typeface="思源黑体 CN" panose="020B0800000000000000" charset="-122"/>
            <a:cs typeface="思源黑体 CN" panose="020B0800000000000000" charset="-122"/>
          </a:endParaRPr>
        </a:p>
      </dgm:t>
    </dgm:pt>
    <dgm:pt modelId="{8DED552E-1A2F-CE41-A3A4-D76A10941FC4}" cxnId="{A8415D28-802B-6446-9858-9FD2A1962838}" type="parTrans">
      <dgm:prSet/>
      <dgm:spPr/>
      <dgm:t>
        <a:bodyPr/>
        <a:lstStyle/>
        <a:p>
          <a:endParaRPr lang="zh-CN" altLang="en-US"/>
        </a:p>
      </dgm:t>
    </dgm:pt>
    <dgm:pt modelId="{A703444D-6EDC-3F48-A351-ACFB7B1EAFA7}" cxnId="{A8415D28-802B-6446-9858-9FD2A1962838}" type="sibTrans">
      <dgm:prSet/>
      <dgm:spPr/>
      <dgm:t>
        <a:bodyPr/>
        <a:lstStyle/>
        <a:p>
          <a:endParaRPr lang="zh-CN" altLang="en-US"/>
        </a:p>
      </dgm:t>
    </dgm:pt>
    <dgm:pt modelId="{FA0B89AF-9E34-334D-A3AE-DFD47B7095F0}">
      <dgm:prSet phldrT="[文本]" custT="1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zh-CN" altLang="en-US" sz="1800" b="0" i="0" dirty="0">
            <a:solidFill>
              <a:schemeClr val="accent4"/>
            </a:solidFill>
            <a:latin typeface="思源黑体 CN" panose="020B0800000000000000" charset="-122"/>
            <a:ea typeface="思源黑体 CN" panose="020B0800000000000000" charset="-122"/>
            <a:cs typeface="思源黑体 CN" panose="020B0800000000000000" charset="-122"/>
          </a:endParaRPr>
        </a:p>
      </dgm:t>
    </dgm:pt>
    <dgm:pt modelId="{7C1BB6A2-7E8B-4840-AAE7-34BB6490A997}" cxnId="{99FBFCD3-1FDD-494F-AC50-C028E5C0B31F}" type="parTrans">
      <dgm:prSet/>
      <dgm:spPr/>
      <dgm:t>
        <a:bodyPr/>
        <a:lstStyle/>
        <a:p>
          <a:endParaRPr lang="zh-CN" altLang="en-US"/>
        </a:p>
      </dgm:t>
    </dgm:pt>
    <dgm:pt modelId="{96271EE5-0D3C-4F40-A0EA-57118390FB6C}" cxnId="{99FBFCD3-1FDD-494F-AC50-C028E5C0B31F}" type="sibTrans">
      <dgm:prSet/>
      <dgm:spPr/>
      <dgm:t>
        <a:bodyPr/>
        <a:lstStyle/>
        <a:p>
          <a:endParaRPr lang="zh-CN" altLang="en-US"/>
        </a:p>
      </dgm:t>
    </dgm:pt>
    <dgm:pt modelId="{6ECC119E-D647-B34B-A19B-116A9D98F3D2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rPr>
            <a:t>工具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思源黑体 CN" panose="020B0800000000000000" charset="-122"/>
            <a:ea typeface="思源黑体 CN" panose="020B0800000000000000" charset="-122"/>
            <a:cs typeface="思源黑体 CN" panose="020B0800000000000000" charset="-122"/>
          </a:endParaRPr>
        </a:p>
      </dgm:t>
    </dgm:pt>
    <dgm:pt modelId="{055F3C17-4FF6-5E47-A43A-88DBB829CA66}" cxnId="{5BDFCEAE-AFD8-1A4A-A58E-F8FB0D3F3D6C}" type="parTrans">
      <dgm:prSet/>
      <dgm:spPr/>
      <dgm:t>
        <a:bodyPr/>
        <a:lstStyle/>
        <a:p>
          <a:endParaRPr lang="zh-CN" altLang="en-US"/>
        </a:p>
      </dgm:t>
    </dgm:pt>
    <dgm:pt modelId="{31BE6C2E-50F8-5042-8718-00A822788EFA}" cxnId="{5BDFCEAE-AFD8-1A4A-A58E-F8FB0D3F3D6C}" type="sibTrans">
      <dgm:prSet/>
      <dgm:spPr/>
      <dgm:t>
        <a:bodyPr/>
        <a:lstStyle/>
        <a:p>
          <a:endParaRPr lang="zh-CN" altLang="en-US"/>
        </a:p>
      </dgm:t>
    </dgm:pt>
    <dgm:pt modelId="{FF1E761A-E6BD-8141-A4F5-31ED5070808D}" type="pres">
      <dgm:prSet presAssocID="{8B0B6CC5-D058-CD4F-AFBD-B16A9BD3E16E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0603906-5210-CC4F-9B32-07F28E92B9BE}" type="pres">
      <dgm:prSet presAssocID="{8B0B6CC5-D058-CD4F-AFBD-B16A9BD3E16E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2D29C4-7077-1E4B-928F-739891740DDE}" type="pres">
      <dgm:prSet presAssocID="{8B0B6CC5-D058-CD4F-AFBD-B16A9BD3E16E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A7227-1622-B74E-A895-AE3B56E9AB21}" type="pres">
      <dgm:prSet presAssocID="{8B0B6CC5-D058-CD4F-AFBD-B16A9BD3E16E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883BAF-CED6-A84D-8880-69444DD316A2}" type="pres">
      <dgm:prSet presAssocID="{8B0B6CC5-D058-CD4F-AFBD-B16A9BD3E16E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1C7335-3FA1-3742-8524-E89519BCCD72}" type="presOf" srcId="{502A8DAE-FD82-A546-BBB1-7003FC0C3E24}" destId="{7E2D29C4-7077-1E4B-928F-739891740DDE}" srcOrd="0" destOrd="0" presId="urn:microsoft.com/office/officeart/2005/8/layout/pyramid4"/>
    <dgm:cxn modelId="{386C2102-4C03-BF43-BFB1-4D97DBE514A0}" type="presOf" srcId="{6ECC119E-D647-B34B-A19B-116A9D98F3D2}" destId="{6F883BAF-CED6-A84D-8880-69444DD316A2}" srcOrd="0" destOrd="0" presId="urn:microsoft.com/office/officeart/2005/8/layout/pyramid4"/>
    <dgm:cxn modelId="{C911367A-DD8B-F045-B50C-EA461F3C761A}" type="presOf" srcId="{F6171622-9899-9543-9F21-FCA1E794BBBD}" destId="{60603906-5210-CC4F-9B32-07F28E92B9BE}" srcOrd="0" destOrd="0" presId="urn:microsoft.com/office/officeart/2005/8/layout/pyramid4"/>
    <dgm:cxn modelId="{A8415D28-802B-6446-9858-9FD2A1962838}" srcId="{8B0B6CC5-D058-CD4F-AFBD-B16A9BD3E16E}" destId="{502A8DAE-FD82-A546-BBB1-7003FC0C3E24}" srcOrd="1" destOrd="0" parTransId="{8DED552E-1A2F-CE41-A3A4-D76A10941FC4}" sibTransId="{A703444D-6EDC-3F48-A351-ACFB7B1EAFA7}"/>
    <dgm:cxn modelId="{D6D8FBE4-2A0A-2847-98FB-FBC48B8DDD87}" srcId="{8B0B6CC5-D058-CD4F-AFBD-B16A9BD3E16E}" destId="{F6171622-9899-9543-9F21-FCA1E794BBBD}" srcOrd="0" destOrd="0" parTransId="{494F656E-1F1C-1140-AAD3-E6DBF5A31F22}" sibTransId="{85A8187E-DE4B-FA4A-90A4-3D887E44168A}"/>
    <dgm:cxn modelId="{5BDFCEAE-AFD8-1A4A-A58E-F8FB0D3F3D6C}" srcId="{8B0B6CC5-D058-CD4F-AFBD-B16A9BD3E16E}" destId="{6ECC119E-D647-B34B-A19B-116A9D98F3D2}" srcOrd="3" destOrd="0" parTransId="{055F3C17-4FF6-5E47-A43A-88DBB829CA66}" sibTransId="{31BE6C2E-50F8-5042-8718-00A822788EFA}"/>
    <dgm:cxn modelId="{99FBFCD3-1FDD-494F-AC50-C028E5C0B31F}" srcId="{8B0B6CC5-D058-CD4F-AFBD-B16A9BD3E16E}" destId="{FA0B89AF-9E34-334D-A3AE-DFD47B7095F0}" srcOrd="2" destOrd="0" parTransId="{7C1BB6A2-7E8B-4840-AAE7-34BB6490A997}" sibTransId="{96271EE5-0D3C-4F40-A0EA-57118390FB6C}"/>
    <dgm:cxn modelId="{163830F9-F5AE-FD4D-B6E0-0ED6FB98811B}" type="presOf" srcId="{FA0B89AF-9E34-334D-A3AE-DFD47B7095F0}" destId="{A11A7227-1622-B74E-A895-AE3B56E9AB21}" srcOrd="0" destOrd="0" presId="urn:microsoft.com/office/officeart/2005/8/layout/pyramid4"/>
    <dgm:cxn modelId="{9674ED28-76FA-4649-AA8D-5EA3A52DF934}" type="presOf" srcId="{8B0B6CC5-D058-CD4F-AFBD-B16A9BD3E16E}" destId="{FF1E761A-E6BD-8141-A4F5-31ED5070808D}" srcOrd="0" destOrd="0" presId="urn:microsoft.com/office/officeart/2005/8/layout/pyramid4"/>
    <dgm:cxn modelId="{D67417DD-C739-A341-A66A-BE7FC4CD0874}" type="presParOf" srcId="{FF1E761A-E6BD-8141-A4F5-31ED5070808D}" destId="{60603906-5210-CC4F-9B32-07F28E92B9BE}" srcOrd="0" destOrd="0" presId="urn:microsoft.com/office/officeart/2005/8/layout/pyramid4"/>
    <dgm:cxn modelId="{A5DED2AF-A35F-CD4B-953A-26CAB3BB4CFE}" type="presParOf" srcId="{FF1E761A-E6BD-8141-A4F5-31ED5070808D}" destId="{7E2D29C4-7077-1E4B-928F-739891740DDE}" srcOrd="1" destOrd="0" presId="urn:microsoft.com/office/officeart/2005/8/layout/pyramid4"/>
    <dgm:cxn modelId="{BBF7CDF1-D5A3-BC4A-8FE3-DBDD5ACB98A8}" type="presParOf" srcId="{FF1E761A-E6BD-8141-A4F5-31ED5070808D}" destId="{A11A7227-1622-B74E-A895-AE3B56E9AB21}" srcOrd="2" destOrd="0" presId="urn:microsoft.com/office/officeart/2005/8/layout/pyramid4"/>
    <dgm:cxn modelId="{2E08962E-9702-8741-8CB3-38A9174686F4}" type="presParOf" srcId="{FF1E761A-E6BD-8141-A4F5-31ED5070808D}" destId="{6F883BAF-CED6-A84D-8880-69444DD316A2}" srcOrd="3" destOrd="0" presId="urn:microsoft.com/office/officeart/2005/8/layout/pyramid4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03906-5210-CC4F-9B32-07F28E92B9BE}">
      <dsp:nvSpPr>
        <dsp:cNvPr id="0" name=""/>
        <dsp:cNvSpPr/>
      </dsp:nvSpPr>
      <dsp:spPr>
        <a:xfrm>
          <a:off x="2177464" y="0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2753100" y="1151272"/>
        <a:ext cx="1151271" cy="1151271"/>
      </dsp:txXfrm>
    </dsp:sp>
    <dsp:sp modelId="{7E2D29C4-7077-1E4B-928F-739891740DDE}">
      <dsp:nvSpPr>
        <dsp:cNvPr id="0" name=""/>
        <dsp:cNvSpPr/>
      </dsp:nvSpPr>
      <dsp:spPr>
        <a:xfrm>
          <a:off x="1026193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1601829" y="3453815"/>
        <a:ext cx="1151271" cy="1151271"/>
      </dsp:txXfrm>
    </dsp:sp>
    <dsp:sp modelId="{A11A7227-1622-B74E-A895-AE3B56E9AB21}">
      <dsp:nvSpPr>
        <dsp:cNvPr id="0" name=""/>
        <dsp:cNvSpPr/>
      </dsp:nvSpPr>
      <dsp:spPr>
        <a:xfrm rot="10800000">
          <a:off x="2177464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i="0" kern="120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 rot="10800000">
        <a:off x="2753100" y="2302543"/>
        <a:ext cx="1151271" cy="1151271"/>
      </dsp:txXfrm>
    </dsp:sp>
    <dsp:sp modelId="{6F883BAF-CED6-A84D-8880-69444DD316A2}">
      <dsp:nvSpPr>
        <dsp:cNvPr id="0" name=""/>
        <dsp:cNvSpPr/>
      </dsp:nvSpPr>
      <dsp:spPr>
        <a:xfrm>
          <a:off x="3328736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3904372" y="3453815"/>
        <a:ext cx="1151271" cy="1151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DEEB2-DB79-4C21-8403-6573519A40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70B85-22F5-4222-B75A-9EF83FB5DB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88498" y="524021"/>
            <a:ext cx="98473" cy="80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ika-com-cn-whit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0400" y="6231890"/>
            <a:ext cx="2797810" cy="6769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image" Target="../media/image1.tiff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17519" y="2821793"/>
            <a:ext cx="9212778" cy="782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如何</a:t>
            </a:r>
            <a:r>
              <a:rPr lang="zh-CN" altLang="en-US" sz="4400" dirty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利用数字工具驱动数字化中国</a:t>
            </a: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？</a:t>
            </a:r>
            <a:endParaRPr lang="en-US" altLang="zh-CN" sz="4400" dirty="0">
              <a:solidFill>
                <a:schemeClr val="bg1"/>
              </a:solidFill>
              <a:latin typeface="Source Han Sans CN Light" charset="-122"/>
              <a:ea typeface="Source Han Sans CN Light" charset="-122"/>
              <a:cs typeface="Source Han Sans CN Light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62100" y="2293621"/>
            <a:ext cx="1022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Winning</a:t>
            </a:r>
            <a:r>
              <a:rPr kumimoji="1" lang="en-US" altLang="zh-CN" sz="4000" dirty="0" smtClean="0">
                <a:solidFill>
                  <a:srgbClr val="FFC000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en-US" altLang="zh-CN" sz="4000" dirty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=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Strategy×Digitalization Index</a:t>
            </a:r>
            <a:endParaRPr kumimoji="1" lang="en-US" altLang="zh-CN" sz="4000" dirty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0" y="3525521"/>
            <a:ext cx="427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（ 企业</a:t>
            </a:r>
            <a:r>
              <a:rPr kumimoji="1" lang="zh-CN" altLang="en-US" dirty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增长 </a:t>
            </a:r>
            <a:r>
              <a:rPr kumimoji="1" lang="en-US" altLang="zh-CN" dirty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= </a:t>
            </a:r>
            <a:r>
              <a:rPr kumimoji="1" lang="zh-CN" altLang="en-US" dirty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战略 </a:t>
            </a:r>
            <a:r>
              <a:rPr kumimoji="1" lang="en-US" altLang="zh-CN" dirty="0" smtClean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×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数字化指数</a:t>
            </a:r>
            <a:r>
              <a:rPr kumimoji="1" lang="zh-CN" altLang="en-US" sz="2400" dirty="0" smtClean="0">
                <a:solidFill>
                  <a:srgbClr val="FFC000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zh-CN" altLang="en-US" sz="2000" dirty="0" smtClean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）</a:t>
            </a:r>
            <a:endParaRPr kumimoji="1" lang="en-US" altLang="zh-CN" sz="3600" dirty="0">
              <a:solidFill>
                <a:srgbClr val="FFC000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76262" y="3482165"/>
            <a:ext cx="346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2017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hr-HR" altLang="zh-CN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SNKRS APP</a:t>
            </a:r>
            <a:endParaRPr kumimoji="1" lang="en-US" altLang="zh-CN" sz="3200" dirty="0" smtClean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552610" y="1701212"/>
            <a:ext cx="2682146" cy="4768260"/>
            <a:chOff x="6552610" y="1701212"/>
            <a:chExt cx="2682146" cy="476826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6" t="9231" r="57169" b="8718"/>
            <a:stretch>
              <a:fillRect/>
            </a:stretch>
          </p:blipFill>
          <p:spPr>
            <a:xfrm>
              <a:off x="6552610" y="1701212"/>
              <a:ext cx="2682146" cy="476826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59107" y="1853190"/>
              <a:ext cx="2045742" cy="4427501"/>
            </a:xfrm>
            <a:prstGeom prst="roundRect">
              <a:avLst>
                <a:gd name="adj" fmla="val 11166"/>
              </a:avLst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1506" y="1825054"/>
              <a:ext cx="800943" cy="102685"/>
            </a:xfrm>
            <a:prstGeom prst="roundRect">
              <a:avLst>
                <a:gd name="adj" fmla="val 49878"/>
              </a:avLst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23179" r="13141" b="10359"/>
          <a:stretch>
            <a:fillRect/>
          </a:stretch>
        </p:blipFill>
        <p:spPr>
          <a:xfrm>
            <a:off x="6779473" y="1597232"/>
            <a:ext cx="2566966" cy="4976220"/>
          </a:xfrm>
          <a:prstGeom prst="round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01453" y="3211341"/>
            <a:ext cx="5657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2006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数字运动平台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Nike+</a:t>
            </a:r>
            <a:endParaRPr kumimoji="1" lang="en-US" altLang="zh-CN" sz="3200" dirty="0" smtClean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2010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en-US" altLang="zh-CN" sz="3200" dirty="0" err="1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Nike+Running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App</a:t>
            </a:r>
            <a:endParaRPr kumimoji="1" lang="en-US" altLang="zh-CN" sz="3200" dirty="0" smtClean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2011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Nike+ </a:t>
            </a:r>
            <a:r>
              <a:rPr lang="en-US" altLang="zh-CN" sz="3200" dirty="0" err="1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SportWatch</a:t>
            </a:r>
            <a:r>
              <a:rPr lang="en-US" altLang="zh-CN" sz="3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GPS</a:t>
            </a:r>
            <a:endParaRPr kumimoji="1" lang="en-US" altLang="zh-CN" sz="3200" dirty="0" smtClean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9866" y="3427530"/>
            <a:ext cx="476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2018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Nike</a:t>
            </a:r>
            <a:r>
              <a:rPr kumimoji="1" lang="zh-CN" altLang="en-US" sz="3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by</a:t>
            </a:r>
            <a:r>
              <a:rPr kumimoji="1" lang="zh-CN" altLang="en-US" sz="3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Melrose</a:t>
            </a:r>
            <a:endParaRPr kumimoji="1" lang="en-US" altLang="zh-CN" sz="3200" dirty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r="3160" b="10023"/>
          <a:stretch>
            <a:fillRect/>
          </a:stretch>
        </p:blipFill>
        <p:spPr>
          <a:xfrm>
            <a:off x="5902809" y="1955875"/>
            <a:ext cx="5956060" cy="386433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l="10714" b="13435"/>
          <a:stretch>
            <a:fillRect/>
          </a:stretch>
        </p:blipFill>
        <p:spPr>
          <a:xfrm>
            <a:off x="9553575" y="240665"/>
            <a:ext cx="2540000" cy="1264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0714" b="13435"/>
          <a:stretch>
            <a:fillRect/>
          </a:stretch>
        </p:blipFill>
        <p:spPr>
          <a:xfrm>
            <a:off x="9553575" y="240665"/>
            <a:ext cx="2540000" cy="1264285"/>
          </a:xfrm>
          <a:prstGeom prst="rect">
            <a:avLst/>
          </a:prstGeom>
        </p:spPr>
      </p:pic>
      <p:grpSp>
        <p:nvGrpSpPr>
          <p:cNvPr id="25" name="组 24"/>
          <p:cNvGrpSpPr/>
          <p:nvPr/>
        </p:nvGrpSpPr>
        <p:grpSpPr>
          <a:xfrm>
            <a:off x="1774749" y="1614947"/>
            <a:ext cx="8345644" cy="4584375"/>
            <a:chOff x="1774749" y="1614947"/>
            <a:chExt cx="8266399" cy="476086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/>
            <a:srcRect t="4463"/>
            <a:stretch>
              <a:fillRect/>
            </a:stretch>
          </p:blipFill>
          <p:spPr>
            <a:xfrm>
              <a:off x="1774749" y="1614947"/>
              <a:ext cx="8266399" cy="476086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6431624" y="4916642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 </a:t>
              </a:r>
              <a:r>
                <a:rPr kumimoji="1" lang="en-US" altLang="zh-CN" dirty="0" smtClean="0"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Nike+</a:t>
              </a:r>
              <a:r>
                <a:rPr kumimoji="1" lang="zh-CN" altLang="en-US" dirty="0" smtClean="0"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     </a:t>
              </a:r>
              <a:endParaRPr kumimoji="1" lang="zh-CN" altLang="en-US" dirty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02402" y="3922254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 </a:t>
              </a:r>
              <a:r>
                <a:rPr kumimoji="1" lang="en-US" altLang="zh-CN" dirty="0" smtClean="0"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SNKRS</a:t>
              </a:r>
              <a:r>
                <a:rPr kumimoji="1" lang="zh-CN" altLang="en-US" dirty="0" smtClean="0"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 </a:t>
              </a:r>
              <a:r>
                <a:rPr kumimoji="1" lang="en-US" altLang="zh-CN" dirty="0" smtClean="0"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App</a:t>
              </a:r>
              <a:r>
                <a:rPr kumimoji="1" lang="zh-CN" altLang="en-US" dirty="0" smtClean="0"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     </a:t>
              </a:r>
              <a:endParaRPr kumimoji="1" lang="zh-CN" altLang="en-US" dirty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</p:grpSp>
      <p:cxnSp>
        <p:nvCxnSpPr>
          <p:cNvPr id="34" name="肘形连接符 33"/>
          <p:cNvCxnSpPr/>
          <p:nvPr/>
        </p:nvCxnSpPr>
        <p:spPr>
          <a:xfrm rot="10800000">
            <a:off x="6586780" y="5162049"/>
            <a:ext cx="750288" cy="537421"/>
          </a:xfrm>
          <a:prstGeom prst="bentConnector3">
            <a:avLst>
              <a:gd name="adj1" fmla="val -1641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 rot="10800000">
            <a:off x="7997125" y="4200268"/>
            <a:ext cx="1393500" cy="591342"/>
          </a:xfrm>
          <a:prstGeom prst="bentConnector3">
            <a:avLst>
              <a:gd name="adj1" fmla="val -48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2326" y="479864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Netflix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5182" y="789177"/>
            <a:ext cx="2065044" cy="553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2202584"/>
            <a:ext cx="6307625" cy="32061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89050" y="3267073"/>
            <a:ext cx="4070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从</a:t>
            </a:r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DVD</a:t>
            </a:r>
            <a:endParaRPr kumimoji="1" lang="en-US" altLang="zh-CN" sz="3200" dirty="0" smtClean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到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个性化视频流</a:t>
            </a:r>
            <a:endParaRPr kumimoji="1" lang="zh-CN" altLang="en-US" sz="3200" dirty="0" smtClean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75100" y="1585492"/>
            <a:ext cx="63627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使用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Smartsheet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改善人力资源规划，管理数千家门店数据业务。预计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2021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销售额将达到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350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亿美元。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5100" y="3462928"/>
            <a:ext cx="66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取消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CMO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设立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CGO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18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个月内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数字化增长团队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从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人扩大至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13%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的收入来自线上，预计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至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2022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在中国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新增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2000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家门店。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9700" y="137663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9700" y="333981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McDonald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34527" y="1524000"/>
            <a:ext cx="6657473" cy="4605087"/>
            <a:chOff x="1562099" y="1837143"/>
            <a:chExt cx="7965440" cy="3240000"/>
          </a:xfrm>
        </p:grpSpPr>
        <p:graphicFrame>
          <p:nvGraphicFramePr>
            <p:cNvPr id="3" name="图表 2"/>
            <p:cNvGraphicFramePr/>
            <p:nvPr/>
          </p:nvGraphicFramePr>
          <p:xfrm>
            <a:off x="1562099" y="1837143"/>
            <a:ext cx="796544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4777455" y="3677347"/>
              <a:ext cx="1534726" cy="671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数字化指数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47535" y="2508309"/>
            <a:ext cx="47742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数字化指数的组成：</a:t>
            </a:r>
            <a:endParaRPr kumimoji="1" lang="en-US" altLang="zh-CN" sz="2800" dirty="0" smtClean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从人、事、组织文化等多维度赋能企业经营，构建核心数字化能力。</a:t>
            </a:r>
            <a:endParaRPr kumimoji="1" lang="zh-CN" altLang="en-US" sz="2400" dirty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01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一站式数字化转型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0" y="2051452"/>
            <a:ext cx="383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err="1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vikadata</a:t>
            </a:r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会员营销体系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29400" y="3236491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智能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OA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搭建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9700" y="3236490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轻量级数据中台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0324" y="1703364"/>
            <a:ext cx="4643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30+</a:t>
            </a:r>
            <a:r>
              <a:rPr kumimoji="1" lang="zh-CN" altLang="en-US" sz="60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家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企业咨询</a:t>
            </a:r>
            <a:endParaRPr kumimoji="1" lang="zh-CN" altLang="en-US" sz="4400" dirty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402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20%</a:t>
            </a:r>
            <a:endParaRPr kumimoji="1" lang="en-US" altLang="zh-CN" sz="4000" b="1" dirty="0">
              <a:solidFill>
                <a:schemeClr val="bg1">
                  <a:lumMod val="8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pPr algn="ctr"/>
            <a:r>
              <a:rPr kumimoji="1" lang="zh-CN" altLang="en-US" sz="32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会员</a:t>
            </a:r>
            <a:endParaRPr kumimoji="1" lang="zh-CN" altLang="en-US" sz="3200" dirty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9438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20%</a:t>
            </a:r>
            <a:endParaRPr kumimoji="1" lang="en-US" altLang="zh-CN" sz="3200" dirty="0" smtClean="0">
              <a:solidFill>
                <a:srgbClr val="FFC000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pPr algn="ctr"/>
            <a:r>
              <a:rPr kumimoji="1" lang="zh-CN" altLang="en-US" sz="3200" b="1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中台</a:t>
            </a:r>
            <a:endParaRPr kumimoji="1" lang="en-US" altLang="zh-CN" sz="4000" b="1" dirty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68065" y="3215640"/>
            <a:ext cx="26769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>
                    <a:lumMod val="8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6</a:t>
            </a:r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0%</a:t>
            </a:r>
            <a:endParaRPr kumimoji="1" lang="en-US" altLang="zh-CN" sz="4000" b="1" dirty="0" smtClean="0">
              <a:solidFill>
                <a:schemeClr val="bg1">
                  <a:lumMod val="8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pPr algn="ctr"/>
            <a:r>
              <a:rPr kumimoji="1" lang="zh-CN" altLang="en-US" sz="3600" b="1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？</a:t>
            </a:r>
            <a:endParaRPr kumimoji="1" lang="en-US" altLang="zh-CN" sz="2800" dirty="0" smtClean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2374617"/>
            <a:ext cx="695960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我们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的愿景：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用数字工具推动人类进步</a:t>
            </a:r>
            <a:br>
              <a:rPr lang="en-US" altLang="zh-CN" sz="11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11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</a:br>
            <a:br>
              <a:rPr lang="en-US" altLang="zh-CN" sz="11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</a:br>
            <a:r>
              <a:rPr lang="zh-CN" altLang="en-US" sz="20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我们的使命：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致力驱动数字化中国</a:t>
            </a:r>
            <a:br>
              <a:rPr lang="en-US" altLang="zh-CN" sz="1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。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500" y="1568852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数字化，找维格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207"/>
                    </a14:imgEffect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85" y="1917480"/>
            <a:ext cx="4472315" cy="284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84623" y="2401105"/>
            <a:ext cx="1702823" cy="1702823"/>
          </a:xfrm>
          <a:prstGeom prst="rect">
            <a:avLst/>
          </a:prstGeom>
          <a:ln w="3175" cap="flat">
            <a:noFill/>
            <a:miter lim="4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5685332" y="2498721"/>
            <a:ext cx="4327348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陈霈霖</a:t>
            </a:r>
            <a:endParaRPr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endParaRPr kumimoji="1"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r>
              <a:rPr kumimoji="1" lang="en-US" altLang="zh-CN" sz="2000" spc="60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ikadata</a:t>
            </a:r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2000" spc="6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创始人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&amp;CEO</a:t>
            </a:r>
            <a:endParaRPr kumimoji="1" lang="zh-CN" altLang="en-US" sz="2000" spc="60" dirty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8076" y="399046"/>
            <a:ext cx="713740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经济下行压力增大</a:t>
            </a:r>
            <a:endParaRPr kumimoji="1" lang="en-US" altLang="zh-CN" sz="3600" dirty="0" smtClean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zh-CN" altLang="en-US" sz="2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国家号召供给侧改革，企业加速数字化转型</a:t>
            </a:r>
            <a:endParaRPr kumimoji="1" lang="zh-CN" altLang="en-US" sz="2200" dirty="0" smtClean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67597" y="3386321"/>
            <a:ext cx="378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Gartner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预测</a:t>
            </a:r>
            <a:r>
              <a:rPr kumimoji="1" lang="en-US" altLang="zh-CN" sz="20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2019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年</a:t>
            </a:r>
            <a:endParaRPr kumimoji="1" lang="en-US" altLang="zh-CN" sz="2000" dirty="0" smtClean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全球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3.79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万亿美元</a:t>
            </a:r>
            <a:endParaRPr kumimoji="1" lang="en-US" altLang="zh-CN" sz="2000" dirty="0" smtClean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中国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2.9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万亿人民币</a:t>
            </a:r>
            <a:endParaRPr kumimoji="1" lang="zh-CN" altLang="en-US" sz="2000" dirty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284175" y="2189314"/>
            <a:ext cx="5916246" cy="4053649"/>
            <a:chOff x="5284175" y="2412834"/>
            <a:chExt cx="5916246" cy="4053649"/>
          </a:xfrm>
        </p:grpSpPr>
        <p:sp>
          <p:nvSpPr>
            <p:cNvPr id="16" name="文本框 15"/>
            <p:cNvSpPr txBox="1"/>
            <p:nvPr/>
          </p:nvSpPr>
          <p:spPr>
            <a:xfrm>
              <a:off x="5983651" y="2412834"/>
              <a:ext cx="5106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2017-2021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年中国企业级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SaaS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市场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规模和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GDP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占全球比例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graphicFrame>
          <p:nvGraphicFramePr>
            <p:cNvPr id="2" name="图表 1"/>
            <p:cNvGraphicFramePr/>
            <p:nvPr/>
          </p:nvGraphicFramePr>
          <p:xfrm>
            <a:off x="5284175" y="2672765"/>
            <a:ext cx="5916246" cy="37937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5" name="文本框 24"/>
            <p:cNvSpPr txBox="1"/>
            <p:nvPr/>
          </p:nvSpPr>
          <p:spPr>
            <a:xfrm>
              <a:off x="5561352" y="4819368"/>
              <a:ext cx="64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4</a:t>
              </a:r>
              <a:r>
                <a:rPr kumimoji="1" lang="en-US" altLang="zh-CN" sz="1200" dirty="0" smtClean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.1%</a:t>
              </a:r>
              <a:endParaRPr kumimoji="1" lang="zh-CN" altLang="en-US" sz="1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643075" y="4721059"/>
              <a:ext cx="65976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4.6%</a:t>
              </a:r>
              <a:endParaRPr kumimoji="1" lang="zh-CN" altLang="en-US" sz="1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793060" y="4599774"/>
              <a:ext cx="66421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5.4%</a:t>
              </a:r>
              <a:endParaRPr kumimoji="1" lang="zh-CN" altLang="en-US" sz="1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33118" y="4388103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6.7%</a:t>
              </a:r>
              <a:endParaRPr kumimoji="1" lang="zh-CN" altLang="en-US" sz="1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61280" y="4112094"/>
              <a:ext cx="6483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8.4%</a:t>
              </a:r>
              <a:endParaRPr kumimoji="1" lang="zh-CN" altLang="en-US" sz="1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75322" y="2672612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17.3%</a:t>
              </a:r>
              <a:endParaRPr kumimoji="1" lang="zh-CN" altLang="en-US" sz="1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234536" y="2766498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16.8%</a:t>
              </a:r>
              <a:endParaRPr kumimoji="1" lang="zh-CN" altLang="en-US" sz="1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81385" y="2837146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16.3%</a:t>
              </a:r>
              <a:endParaRPr kumimoji="1" lang="zh-CN" altLang="en-US" sz="1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57706" y="2922182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15.8%</a:t>
              </a:r>
              <a:endParaRPr kumimoji="1" lang="zh-CN" altLang="en-US" sz="1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844671" y="3031861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15.1%</a:t>
              </a:r>
              <a:endParaRPr kumimoji="1" lang="zh-CN" altLang="en-US" sz="1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33046" y="101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4300" y="2284752"/>
            <a:ext cx="5838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50%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转型没有效果</a:t>
            </a:r>
            <a:endParaRPr kumimoji="1" lang="zh-CN" altLang="en-US" sz="3200" dirty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4350" y="3376952"/>
            <a:ext cx="355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91%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转型失败</a:t>
            </a:r>
            <a:endParaRPr kumimoji="1" lang="zh-CN" altLang="en-US" sz="3200" dirty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296660" y="2235200"/>
          <a:ext cx="3586536" cy="277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3" name="肘形连接符 2"/>
          <p:cNvCxnSpPr/>
          <p:nvPr/>
        </p:nvCxnSpPr>
        <p:spPr>
          <a:xfrm flipV="1">
            <a:off x="8293100" y="1803400"/>
            <a:ext cx="1475796" cy="342900"/>
          </a:xfrm>
          <a:prstGeom prst="bentConnector3">
            <a:avLst>
              <a:gd name="adj1" fmla="val 88"/>
            </a:avLst>
          </a:prstGeom>
          <a:ln w="25400" cap="rnd">
            <a:solidFill>
              <a:schemeClr val="bg1"/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>
            <a:off x="9095796" y="3136900"/>
            <a:ext cx="698500" cy="0"/>
          </a:xfrm>
          <a:prstGeom prst="straightConnector1">
            <a:avLst/>
          </a:prstGeom>
          <a:ln w="2222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768896" y="1329779"/>
            <a:ext cx="125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9%</a:t>
            </a:r>
            <a:endParaRPr kumimoji="1" lang="zh-CN" altLang="en-US" sz="4800" b="1" dirty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42500" y="199061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转型领军者</a:t>
            </a:r>
            <a:endParaRPr kumimoji="1" lang="en-US" altLang="zh-CN" sz="1600" b="1" dirty="0">
              <a:solidFill>
                <a:schemeClr val="bg1">
                  <a:lumMod val="8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18398" y="2792747"/>
            <a:ext cx="1254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solidFill>
                  <a:schemeClr val="bg1">
                    <a:lumMod val="6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91%</a:t>
            </a:r>
            <a:endParaRPr kumimoji="1" lang="en-US" altLang="zh-CN" sz="2400" b="1" dirty="0" smtClean="0">
              <a:solidFill>
                <a:schemeClr val="bg1">
                  <a:lumMod val="6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pPr algn="ctr"/>
            <a:r>
              <a:rPr kumimoji="1"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其他企业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986" y="2792747"/>
            <a:ext cx="44184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埃森哲研究</a:t>
            </a:r>
            <a:r>
              <a:rPr lang="zh-CN" altLang="en-US" sz="2400" dirty="0" smtClean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显示</a:t>
            </a:r>
            <a:endParaRPr lang="en-US" altLang="zh-CN" sz="2400" dirty="0" smtClean="0">
              <a:solidFill>
                <a:schemeClr val="bg2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pPr algn="just"/>
            <a:endParaRPr lang="en-US" altLang="zh-CN" sz="2400" dirty="0" smtClean="0">
              <a:solidFill>
                <a:schemeClr val="bg2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pPr algn="just"/>
            <a:r>
              <a:rPr lang="zh-CN" altLang="en-US" sz="2400" dirty="0" smtClean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目前只有</a:t>
            </a:r>
            <a:r>
              <a:rPr lang="en-US" altLang="zh-CN" sz="2400" dirty="0" smtClean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9%</a:t>
            </a:r>
            <a:r>
              <a:rPr lang="zh-CN" altLang="en-US" sz="2400" dirty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的中国企业转型成效</a:t>
            </a:r>
            <a:r>
              <a:rPr lang="zh-CN" altLang="en-US" sz="2400" dirty="0" smtClean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显著，</a:t>
            </a:r>
            <a:r>
              <a:rPr lang="en-US" altLang="zh-CN" sz="2400" dirty="0" smtClean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91%</a:t>
            </a:r>
            <a:r>
              <a:rPr lang="zh-CN" altLang="en-US" sz="2400" dirty="0" smtClean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的企业转型失败。</a:t>
            </a:r>
            <a:endParaRPr lang="zh-CN" altLang="en-US" sz="2400" dirty="0">
              <a:solidFill>
                <a:schemeClr val="bg2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6050" y="3453765"/>
            <a:ext cx="4128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2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百亿？  千亿？  万亿？</a:t>
            </a:r>
            <a:endParaRPr kumimoji="1" lang="zh-CN" altLang="en-US" dirty="0">
              <a:solidFill>
                <a:schemeClr val="bg2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6744" y="2365718"/>
            <a:ext cx="6874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被浪费的企业</a:t>
            </a:r>
            <a:r>
              <a:rPr kumimoji="1" lang="en-US" altLang="zh-CN" sz="44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IT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支出高达</a:t>
            </a:r>
            <a:endParaRPr kumimoji="1" lang="zh-CN" altLang="en-US" sz="2800" dirty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2853" y="456809"/>
            <a:ext cx="8450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盲目的数字化投入带来巨大损失</a:t>
            </a:r>
            <a:endParaRPr kumimoji="1" lang="en-US" altLang="zh-CN" sz="3600" dirty="0" smtClean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software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 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digital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  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Predix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…</a:t>
            </a:r>
            <a:endParaRPr kumimoji="1" lang="zh-CN" altLang="en-US" sz="2000" dirty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0" y="3148356"/>
            <a:ext cx="1508050" cy="1508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8" b="8664"/>
          <a:stretch>
            <a:fillRect/>
          </a:stretch>
        </p:blipFill>
        <p:spPr>
          <a:xfrm>
            <a:off x="3337271" y="2095142"/>
            <a:ext cx="8326504" cy="356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3642" y="2561689"/>
            <a:ext cx="48310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在数字经济的未来</a:t>
            </a:r>
            <a:r>
              <a:rPr kumimoji="1" lang="zh-CN" altLang="en-US" sz="3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十年</a:t>
            </a:r>
            <a:endParaRPr kumimoji="1" lang="en-US" altLang="zh-CN" sz="3200" dirty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  <a:p>
            <a:r>
              <a:rPr kumimoji="1" lang="zh-CN" altLang="en-US" sz="32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企业</a:t>
            </a:r>
            <a:r>
              <a:rPr kumimoji="1" lang="zh-CN" altLang="en-US" sz="5400" dirty="0" smtClean="0">
                <a:solidFill>
                  <a:srgbClr val="FED47D"/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如何数字化</a:t>
            </a:r>
            <a:endParaRPr kumimoji="1" lang="en-US" altLang="zh-CN" sz="5400" dirty="0" smtClean="0">
              <a:solidFill>
                <a:srgbClr val="FED47D"/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1268</Words>
  <Application>WPS 演示</Application>
  <PresentationFormat>宽屏</PresentationFormat>
  <Paragraphs>133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方正书宋_GBK</vt:lpstr>
      <vt:lpstr>Wingdings</vt:lpstr>
      <vt:lpstr>Source Han Sans CN Light</vt:lpstr>
      <vt:lpstr>思源黑体 CN</vt:lpstr>
      <vt:lpstr>Source Han Sans CN Normal</vt:lpstr>
      <vt:lpstr>苹方-简</vt:lpstr>
      <vt:lpstr>微软雅黑</vt:lpstr>
      <vt:lpstr>汉仪旗黑KW</vt:lpstr>
      <vt:lpstr>宋体</vt:lpstr>
      <vt:lpstr>Arial Unicode MS</vt:lpstr>
      <vt:lpstr>等线</vt:lpstr>
      <vt:lpstr>汉仪中等线KW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mac-Amy</cp:lastModifiedBy>
  <cp:revision>512</cp:revision>
  <cp:lastPrinted>2019-10-09T02:25:38Z</cp:lastPrinted>
  <dcterms:created xsi:type="dcterms:W3CDTF">2019-10-09T02:25:38Z</dcterms:created>
  <dcterms:modified xsi:type="dcterms:W3CDTF">2019-10-09T02:25:38Z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